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73" r:id="rId5"/>
    <p:sldId id="267" r:id="rId6"/>
    <p:sldId id="286" r:id="rId7"/>
    <p:sldId id="287" r:id="rId8"/>
    <p:sldId id="288" r:id="rId9"/>
    <p:sldId id="276" r:id="rId10"/>
    <p:sldId id="278" r:id="rId11"/>
    <p:sldId id="289" r:id="rId12"/>
    <p:sldId id="292" r:id="rId13"/>
    <p:sldId id="293" r:id="rId14"/>
    <p:sldId id="294" r:id="rId15"/>
    <p:sldId id="295" r:id="rId16"/>
    <p:sldId id="296" r:id="rId17"/>
    <p:sldId id="260" r:id="rId18"/>
    <p:sldId id="297" r:id="rId19"/>
    <p:sldId id="298" r:id="rId20"/>
    <p:sldId id="300" r:id="rId21"/>
    <p:sldId id="301" r:id="rId22"/>
    <p:sldId id="268" r:id="rId23"/>
    <p:sldId id="261" r:id="rId24"/>
    <p:sldId id="303" r:id="rId25"/>
    <p:sldId id="302" r:id="rId26"/>
    <p:sldId id="26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4353" autoAdjust="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eg>
</file>

<file path=ppt/media/image33.jpeg>
</file>

<file path=ppt/media/image34.jpg>
</file>

<file path=ppt/media/image35.jp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7D89BA-E708-4B99-BD09-963C23C1FFF4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40428-2E36-4D8D-920E-A03DC82692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143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然後有了公鑰跟私鑰之後</a:t>
            </a:r>
            <a:endParaRPr lang="en-US" altLang="zh-TW" dirty="0"/>
          </a:p>
          <a:p>
            <a:r>
              <a:rPr lang="en-US" altLang="zh-TW" dirty="0"/>
              <a:t>RSA</a:t>
            </a:r>
            <a:r>
              <a:rPr lang="zh-TW" altLang="en-US" dirty="0"/>
              <a:t>的加解密就是去做模冪</a:t>
            </a:r>
            <a:endParaRPr lang="en-US" altLang="zh-TW" dirty="0"/>
          </a:p>
          <a:p>
            <a:r>
              <a:rPr lang="zh-TW" altLang="en-US" dirty="0"/>
              <a:t>加密的話就是明文的公鑰次方</a:t>
            </a:r>
            <a:r>
              <a:rPr lang="en-US" altLang="zh-TW" dirty="0" err="1"/>
              <a:t>modN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解密的話就是密文的私鑰次方</a:t>
            </a:r>
            <a:r>
              <a:rPr lang="en-US" altLang="zh-TW" dirty="0" err="1"/>
              <a:t>modN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77356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40428-2E36-4D8D-920E-A03DC82692EF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84156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先用</a:t>
            </a:r>
            <a:r>
              <a:rPr lang="en-US" altLang="zh-TW" dirty="0"/>
              <a:t>C++</a:t>
            </a:r>
            <a:r>
              <a:rPr lang="zh-TW" altLang="en-US" dirty="0"/>
              <a:t>驗證演算法及生成</a:t>
            </a:r>
            <a:r>
              <a:rPr lang="en-US" altLang="zh-TW" dirty="0"/>
              <a:t>test pattern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40428-2E36-4D8D-920E-A03DC82692EF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97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Serial input/output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40428-2E36-4D8D-920E-A03DC82692EF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6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模冪有幾種作法</a:t>
            </a:r>
            <a:endParaRPr lang="en-US" altLang="zh-TW" dirty="0"/>
          </a:p>
          <a:p>
            <a:r>
              <a:rPr lang="zh-TW" altLang="en-US" dirty="0"/>
              <a:t>第一種就是直接</a:t>
            </a:r>
            <a:r>
              <a:rPr lang="en-US" altLang="zh-TW" dirty="0"/>
              <a:t>m</a:t>
            </a:r>
            <a:r>
              <a:rPr lang="zh-TW" altLang="en-US" dirty="0"/>
              <a:t>的</a:t>
            </a:r>
            <a:r>
              <a:rPr lang="en-US" altLang="zh-TW" dirty="0"/>
              <a:t>E</a:t>
            </a:r>
            <a:r>
              <a:rPr lang="zh-TW" altLang="en-US" dirty="0"/>
              <a:t>次方直接算出來再去做</a:t>
            </a:r>
            <a:r>
              <a:rPr lang="en-US" altLang="zh-TW" dirty="0"/>
              <a:t>mode</a:t>
            </a:r>
          </a:p>
          <a:p>
            <a:r>
              <a:rPr lang="zh-TW" altLang="en-US" dirty="0"/>
              <a:t>第二種硬體優化的方式就是每做一次模乘就去做一次</a:t>
            </a:r>
            <a:r>
              <a:rPr lang="en-US" altLang="zh-TW" dirty="0" err="1"/>
              <a:t>modN</a:t>
            </a:r>
            <a:r>
              <a:rPr lang="zh-TW" altLang="en-US" dirty="0"/>
              <a:t>，</a:t>
            </a:r>
            <a:endParaRPr lang="en-US" altLang="zh-TW" dirty="0"/>
          </a:p>
          <a:p>
            <a:r>
              <a:rPr lang="zh-TW" altLang="en-US" dirty="0"/>
              <a:t>所以就可以把數字控制再</a:t>
            </a:r>
            <a:r>
              <a:rPr lang="en-US" altLang="zh-TW" dirty="0"/>
              <a:t>M</a:t>
            </a:r>
            <a:r>
              <a:rPr lang="zh-TW" altLang="en-US" dirty="0"/>
              <a:t>的平方以內</a:t>
            </a:r>
            <a:endParaRPr lang="en-US" altLang="zh-TW" dirty="0"/>
          </a:p>
          <a:p>
            <a:r>
              <a:rPr lang="zh-TW" altLang="en-US" dirty="0"/>
              <a:t>而第三種就是我做的，使用</a:t>
            </a:r>
            <a:r>
              <a:rPr lang="en-US" altLang="zh-TW" dirty="0"/>
              <a:t>Montgomery algorithm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5646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那因為之前就已經報過</a:t>
            </a:r>
            <a:r>
              <a:rPr lang="en-US" altLang="zh-TW" dirty="0" err="1"/>
              <a:t>montgomery</a:t>
            </a:r>
            <a:r>
              <a:rPr lang="zh-TW" altLang="en-US" dirty="0"/>
              <a:t>了，學妹也都聽過</a:t>
            </a:r>
            <a:endParaRPr lang="en-US" altLang="zh-TW" dirty="0"/>
          </a:p>
          <a:p>
            <a:r>
              <a:rPr lang="zh-TW" altLang="en-US" dirty="0"/>
              <a:t>所以我就簡短提一下他的重點</a:t>
            </a:r>
            <a:endParaRPr lang="en-US" altLang="zh-TW" dirty="0"/>
          </a:p>
          <a:p>
            <a:r>
              <a:rPr lang="zh-TW" altLang="en-US" dirty="0"/>
              <a:t>他的概念就是他在做模乘的時候，他會比一般的模乘多乘一個</a:t>
            </a:r>
            <a:r>
              <a:rPr lang="en-US" altLang="zh-TW" dirty="0"/>
              <a:t>R</a:t>
            </a:r>
            <a:r>
              <a:rPr lang="zh-TW" altLang="en-US" dirty="0"/>
              <a:t> </a:t>
            </a:r>
            <a:r>
              <a:rPr lang="en-US" altLang="zh-TW" dirty="0"/>
              <a:t>inverse</a:t>
            </a:r>
          </a:p>
          <a:p>
            <a:r>
              <a:rPr lang="zh-TW" altLang="en-US" dirty="0"/>
              <a:t>導致他乘出來的東西會小於</a:t>
            </a:r>
            <a:r>
              <a:rPr lang="en-US" altLang="zh-TW" dirty="0"/>
              <a:t>2N</a:t>
            </a:r>
            <a:r>
              <a:rPr lang="zh-TW" altLang="en-US" dirty="0"/>
              <a:t>，</a:t>
            </a:r>
            <a:endParaRPr lang="en-US" altLang="zh-TW" dirty="0"/>
          </a:p>
          <a:p>
            <a:r>
              <a:rPr lang="zh-TW" altLang="en-US" dirty="0"/>
              <a:t>所以每一次做</a:t>
            </a:r>
            <a:r>
              <a:rPr lang="en-US" altLang="zh-TW" dirty="0" err="1"/>
              <a:t>modN</a:t>
            </a:r>
            <a:r>
              <a:rPr lang="zh-TW" altLang="en-US" dirty="0"/>
              <a:t>的時候都不需要多一個除法的動作，只要判斷有沒有大於</a:t>
            </a:r>
            <a:r>
              <a:rPr lang="en-US" altLang="zh-TW" dirty="0"/>
              <a:t>N</a:t>
            </a:r>
            <a:r>
              <a:rPr lang="zh-TW" altLang="en-US" dirty="0"/>
              <a:t>，</a:t>
            </a:r>
            <a:endParaRPr lang="en-US" altLang="zh-TW" dirty="0"/>
          </a:p>
          <a:p>
            <a:r>
              <a:rPr lang="zh-TW" altLang="en-US" dirty="0"/>
              <a:t>然後去減</a:t>
            </a:r>
            <a:r>
              <a:rPr lang="en-US" altLang="zh-TW" dirty="0"/>
              <a:t>N</a:t>
            </a:r>
            <a:r>
              <a:rPr lang="zh-TW" altLang="en-US" dirty="0"/>
              <a:t>就好了，</a:t>
            </a:r>
            <a:endParaRPr lang="en-US" altLang="zh-TW" dirty="0"/>
          </a:p>
          <a:p>
            <a:r>
              <a:rPr lang="zh-TW" altLang="en-US" dirty="0"/>
              <a:t>所以這就是</a:t>
            </a:r>
            <a:r>
              <a:rPr lang="en-US" altLang="zh-TW" dirty="0" err="1"/>
              <a:t>montgomery</a:t>
            </a:r>
            <a:r>
              <a:rPr lang="zh-TW" altLang="en-US" dirty="0"/>
              <a:t>的概念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840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所以我</a:t>
            </a:r>
            <a:r>
              <a:rPr lang="en-US" altLang="zh-TW" dirty="0"/>
              <a:t>RSA</a:t>
            </a:r>
            <a:r>
              <a:rPr lang="zh-TW" altLang="en-US" dirty="0"/>
              <a:t>的</a:t>
            </a:r>
            <a:r>
              <a:rPr lang="en-US" altLang="zh-TW" dirty="0"/>
              <a:t>state machine</a:t>
            </a:r>
            <a:r>
              <a:rPr lang="zh-TW" altLang="en-US" dirty="0"/>
              <a:t>就會長這樣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8660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那因為</a:t>
            </a:r>
            <a:r>
              <a:rPr lang="en-US" altLang="zh-TW" dirty="0"/>
              <a:t>RSA</a:t>
            </a:r>
            <a:r>
              <a:rPr lang="zh-TW" altLang="en-US" dirty="0"/>
              <a:t>是</a:t>
            </a:r>
            <a:r>
              <a:rPr lang="en-US" altLang="zh-TW" dirty="0"/>
              <a:t>1024bit</a:t>
            </a:r>
            <a:r>
              <a:rPr lang="zh-TW" altLang="en-US" dirty="0"/>
              <a:t>的大數運算</a:t>
            </a:r>
            <a:endParaRPr lang="en-US" altLang="zh-TW" dirty="0"/>
          </a:p>
          <a:p>
            <a:r>
              <a:rPr lang="zh-TW" altLang="en-US" dirty="0"/>
              <a:t>所以加法的速度會有很大的影響，</a:t>
            </a:r>
            <a:endParaRPr lang="en-US" altLang="zh-TW" dirty="0"/>
          </a:p>
          <a:p>
            <a:r>
              <a:rPr lang="zh-TW" altLang="en-US" dirty="0"/>
              <a:t>所以這裡就列出了一些加法器，</a:t>
            </a:r>
            <a:endParaRPr lang="en-US" altLang="zh-TW" dirty="0"/>
          </a:p>
          <a:p>
            <a:r>
              <a:rPr lang="zh-TW" altLang="en-US" dirty="0"/>
              <a:t>濂波加法器跟前瞻進位加法器大家都學過了，</a:t>
            </a:r>
            <a:endParaRPr lang="en-US" altLang="zh-TW" dirty="0"/>
          </a:p>
          <a:p>
            <a:r>
              <a:rPr lang="zh-TW" altLang="en-US" dirty="0"/>
              <a:t>所以我就介紹一下進位選擇加法器跟</a:t>
            </a:r>
            <a:r>
              <a:rPr lang="zh-TW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進位旁路加法器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6563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選擇加法器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8506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進位旁路加法器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FF158B-7A18-4A79-8247-49EE0F328F9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8524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又稱</a:t>
            </a:r>
            <a:r>
              <a:rPr lang="en-US" altLang="zh-TW" dirty="0"/>
              <a:t>“</a:t>
            </a:r>
            <a:r>
              <a:rPr lang="en-US" altLang="zh-TW" dirty="0" err="1"/>
              <a:t>rine</a:t>
            </a:r>
            <a:r>
              <a:rPr lang="en-US" altLang="zh-TW" dirty="0"/>
              <a:t> doll”</a:t>
            </a:r>
            <a:r>
              <a:rPr lang="zh-TW" altLang="en-US" dirty="0"/>
              <a:t>加密法</a:t>
            </a:r>
            <a:endParaRPr lang="en-US" altLang="zh-TW" dirty="0"/>
          </a:p>
          <a:p>
            <a:r>
              <a:rPr lang="en-US" altLang="zh-TW" dirty="0" err="1"/>
              <a:t>Rine</a:t>
            </a:r>
            <a:r>
              <a:rPr lang="en-US" altLang="zh-TW" dirty="0"/>
              <a:t> doll</a:t>
            </a:r>
            <a:r>
              <a:rPr lang="zh-TW" altLang="en-US" dirty="0"/>
              <a:t>加密是一個家族，他有很多不同的金鑰跟塊的寬度，而</a:t>
            </a:r>
            <a:r>
              <a:rPr lang="en-US" altLang="zh-TW" dirty="0"/>
              <a:t>NIST</a:t>
            </a:r>
            <a:r>
              <a:rPr lang="zh-TW" altLang="en-US" dirty="0"/>
              <a:t>美國國家標準技術研究院選擇了其中三種作為</a:t>
            </a:r>
            <a:r>
              <a:rPr lang="en-US" altLang="zh-TW" dirty="0"/>
              <a:t>AES</a:t>
            </a:r>
            <a:r>
              <a:rPr lang="zh-TW" altLang="en-US" dirty="0"/>
              <a:t>加密的標準</a:t>
            </a:r>
            <a:endParaRPr lang="en-US" altLang="zh-TW" dirty="0"/>
          </a:p>
          <a:p>
            <a:r>
              <a:rPr lang="zh-TW" altLang="en-US" dirty="0"/>
              <a:t>分別是</a:t>
            </a:r>
            <a:r>
              <a:rPr lang="en-US" altLang="zh-TW" dirty="0"/>
              <a:t>128</a:t>
            </a:r>
            <a:r>
              <a:rPr lang="zh-TW" altLang="en-US" dirty="0"/>
              <a:t>、</a:t>
            </a:r>
            <a:r>
              <a:rPr lang="en-US" altLang="zh-TW" dirty="0"/>
              <a:t>192</a:t>
            </a:r>
            <a:r>
              <a:rPr lang="zh-TW" altLang="en-US" dirty="0"/>
              <a:t>跟</a:t>
            </a:r>
            <a:r>
              <a:rPr lang="en-US" altLang="zh-TW" dirty="0"/>
              <a:t>256</a:t>
            </a:r>
          </a:p>
          <a:p>
            <a:r>
              <a:rPr lang="zh-TW" altLang="en-US" dirty="0"/>
              <a:t>這個標準取代了原先的資料加密演算法</a:t>
            </a:r>
            <a:r>
              <a:rPr lang="en-US" altLang="zh-TW" dirty="0"/>
              <a:t>DES</a:t>
            </a:r>
          </a:p>
          <a:p>
            <a:r>
              <a:rPr lang="zh-TW" altLang="en-US" dirty="0"/>
              <a:t>成為現如今最為流行的對稱是加密演算法之一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40428-2E36-4D8D-920E-A03DC82692EF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185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40428-2E36-4D8D-920E-A03DC82692EF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2929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7" Type="http://schemas.openxmlformats.org/officeDocument/2006/relationships/image" Target="../media/image3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6DD09-3EF2-4B9D-AB4F-51528584D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8127" y="2245144"/>
            <a:ext cx="7766936" cy="1646302"/>
          </a:xfrm>
        </p:spPr>
        <p:txBody>
          <a:bodyPr/>
          <a:lstStyle/>
          <a:p>
            <a:pPr algn="ctr"/>
            <a:r>
              <a:rPr lang="zh-TW" altLang="en-US" sz="4800" dirty="0"/>
              <a:t>個人簡歷與作品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D98368-A7F9-4EC6-8A09-B938E414A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127" y="3891443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dirty="0"/>
              <a:t>高瑋澤  </a:t>
            </a:r>
            <a:r>
              <a:rPr lang="en-US" altLang="zh-TW" sz="2800" dirty="0"/>
              <a:t>Olly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36205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imgconvert.csdnimg.cn/aHR0cHM6Ly9pbWcyMDIwLmNuYmxvZ3MuY29tL2Jsb2cvMTUxNjExNy8yMDIwMDQvMTUxNjExNy0yMDIwMDQyNTE3NDM1NDQwNi0xNDExNjExNzIyLnBuZw?x-oss-process=image/format,png">
            <a:extLst>
              <a:ext uri="{FF2B5EF4-FFF2-40B4-BE49-F238E27FC236}">
                <a16:creationId xmlns:a16="http://schemas.microsoft.com/office/drawing/2014/main" id="{E16161EB-FEF1-4A89-A612-E51B55B20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71" y="1739174"/>
            <a:ext cx="5901793" cy="45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Montgomery Exponentiation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7F31F05D-1EF5-4E48-B51C-79B0806E040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908118" y="3429000"/>
              <a:ext cx="4733086" cy="228229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3552">
                      <a:extLst>
                        <a:ext uri="{9D8B030D-6E8A-4147-A177-3AD203B41FA5}">
                          <a16:colId xmlns:a16="http://schemas.microsoft.com/office/drawing/2014/main" val="3729972466"/>
                        </a:ext>
                      </a:extLst>
                    </a:gridCol>
                    <a:gridCol w="2029767">
                      <a:extLst>
                        <a:ext uri="{9D8B030D-6E8A-4147-A177-3AD203B41FA5}">
                          <a16:colId xmlns:a16="http://schemas.microsoft.com/office/drawing/2014/main" val="2269918686"/>
                        </a:ext>
                      </a:extLst>
                    </a:gridCol>
                    <a:gridCol w="2029767">
                      <a:extLst>
                        <a:ext uri="{9D8B030D-6E8A-4147-A177-3AD203B41FA5}">
                          <a16:colId xmlns:a16="http://schemas.microsoft.com/office/drawing/2014/main" val="2699905152"/>
                        </a:ext>
                      </a:extLst>
                    </a:gridCol>
                  </a:tblGrid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i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1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 err="1"/>
                            <a:t>i</a:t>
                          </a:r>
                          <a:endParaRPr lang="zh-TW" altLang="en-US" baseline="-25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y</a:t>
                          </a:r>
                          <a:r>
                            <a:rPr lang="en-US" altLang="zh-TW" baseline="-25000" dirty="0" err="1"/>
                            <a:t>i</a:t>
                          </a:r>
                          <a:r>
                            <a:rPr lang="en-US" altLang="zh-TW" dirty="0"/>
                            <a:t>==1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80763618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3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</a:t>
                          </a:r>
                          <a:r>
                            <a:rPr lang="en-US" altLang="zh-TW" baseline="0" dirty="0" err="1"/>
                            <a:t>x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 err="1"/>
                            <a:t>R</a:t>
                          </a:r>
                          <a:r>
                            <a:rPr lang="en-US" altLang="zh-TW" baseline="0" dirty="0"/>
                            <a:t>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4646290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2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  <m:r>
                                <a:rPr lang="en-US" altLang="zh-TW" sz="2000" b="0" i="0" baseline="-2500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a14:m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2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3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3313279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1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6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7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5571483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0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̂"/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x</a:t>
                          </a:r>
                          <a:r>
                            <a:rPr lang="en-US" altLang="zh-TW" baseline="30000" dirty="0"/>
                            <a:t>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R (mod N)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118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7F31F05D-1EF5-4E48-B51C-79B0806E04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01956919"/>
                  </p:ext>
                </p:extLst>
              </p:nvPr>
            </p:nvGraphicFramePr>
            <p:xfrm>
              <a:off x="5908118" y="3429000"/>
              <a:ext cx="4733086" cy="228229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3552">
                      <a:extLst>
                        <a:ext uri="{9D8B030D-6E8A-4147-A177-3AD203B41FA5}">
                          <a16:colId xmlns:a16="http://schemas.microsoft.com/office/drawing/2014/main" val="3729972466"/>
                        </a:ext>
                      </a:extLst>
                    </a:gridCol>
                    <a:gridCol w="2029767">
                      <a:extLst>
                        <a:ext uri="{9D8B030D-6E8A-4147-A177-3AD203B41FA5}">
                          <a16:colId xmlns:a16="http://schemas.microsoft.com/office/drawing/2014/main" val="2269918686"/>
                        </a:ext>
                      </a:extLst>
                    </a:gridCol>
                    <a:gridCol w="2029767">
                      <a:extLst>
                        <a:ext uri="{9D8B030D-6E8A-4147-A177-3AD203B41FA5}">
                          <a16:colId xmlns:a16="http://schemas.microsoft.com/office/drawing/2014/main" val="2699905152"/>
                        </a:ext>
                      </a:extLst>
                    </a:gridCol>
                  </a:tblGrid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i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33634" t="-8000" r="-101201" b="-405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y</a:t>
                          </a:r>
                          <a:r>
                            <a:rPr lang="en-US" altLang="zh-TW" baseline="-25000" dirty="0" err="1"/>
                            <a:t>i</a:t>
                          </a:r>
                          <a:r>
                            <a:rPr lang="en-US" altLang="zh-TW" dirty="0"/>
                            <a:t>==1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80763618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3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33634" t="-108000" r="-101201" b="-305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33634" t="-108000" r="-1201" b="-305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4646290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2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33634" t="-208000" r="-101201" b="-205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33634" t="-208000" r="-1201" b="-205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23313279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1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33634" t="-308000" r="-101201" b="-105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33634" t="-308000" r="-1201" b="-105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15571483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0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33634" t="-408000" r="-101201" b="-5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33634" t="-408000" r="-1201" b="-5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91118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A4E4009-E078-464E-B4AA-FA186AF1118E}"/>
                  </a:ext>
                </a:extLst>
              </p:cNvPr>
              <p:cNvSpPr/>
              <p:nvPr/>
            </p:nvSpPr>
            <p:spPr>
              <a:xfrm>
                <a:off x="7196106" y="2497686"/>
                <a:ext cx="3093405" cy="5280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2800" i="1">
                            <a:latin typeface="Cambria Math" panose="02040503050406030204" pitchFamily="18" charset="0"/>
                          </a:rPr>
                          <m:t>15</m:t>
                        </m:r>
                      </m:sup>
                    </m:sSup>
                  </m:oMath>
                </a14:m>
                <a:r>
                  <a:rPr lang="en-US" altLang="zh-TW" sz="2000" dirty="0"/>
                  <a:t>, </a:t>
                </a:r>
                <a:r>
                  <a:rPr lang="en-US" altLang="zh-TW" sz="2200" dirty="0"/>
                  <a:t>15</a:t>
                </a:r>
                <a:r>
                  <a:rPr lang="en-US" altLang="zh-TW" sz="2200" baseline="-25000" dirty="0"/>
                  <a:t>10</a:t>
                </a:r>
                <a:r>
                  <a:rPr lang="en-US" altLang="zh-TW" sz="2200" dirty="0"/>
                  <a:t> = 1111</a:t>
                </a:r>
                <a:r>
                  <a:rPr lang="en-US" altLang="zh-TW" sz="2200" baseline="-25000" dirty="0"/>
                  <a:t>2</a:t>
                </a: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A4E4009-E078-464E-B4AA-FA186AF111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6106" y="2497686"/>
                <a:ext cx="3093405" cy="528093"/>
              </a:xfrm>
              <a:prstGeom prst="rect">
                <a:avLst/>
              </a:prstGeom>
              <a:blipFill>
                <a:blip r:embed="rId4"/>
                <a:stretch>
                  <a:fillRect b="-197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箭號: 向下 8">
            <a:extLst>
              <a:ext uri="{FF2B5EF4-FFF2-40B4-BE49-F238E27FC236}">
                <a16:creationId xmlns:a16="http://schemas.microsoft.com/office/drawing/2014/main" id="{B4ABE984-4F34-4013-8C25-FC1D8CCAB5C2}"/>
              </a:ext>
            </a:extLst>
          </p:cNvPr>
          <p:cNvSpPr/>
          <p:nvPr/>
        </p:nvSpPr>
        <p:spPr>
          <a:xfrm rot="1727339">
            <a:off x="7565419" y="3104964"/>
            <a:ext cx="185139" cy="244851"/>
          </a:xfrm>
          <a:prstGeom prst="downArrow">
            <a:avLst>
              <a:gd name="adj1" fmla="val 45786"/>
              <a:gd name="adj2" fmla="val 643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: 圓角 3">
                <a:extLst>
                  <a:ext uri="{FF2B5EF4-FFF2-40B4-BE49-F238E27FC236}">
                    <a16:creationId xmlns:a16="http://schemas.microsoft.com/office/drawing/2014/main" id="{FD18D0F9-4326-47CE-9B42-FF4F2FDF2D9D}"/>
                  </a:ext>
                </a:extLst>
              </p:cNvPr>
              <p:cNvSpPr/>
              <p:nvPr/>
            </p:nvSpPr>
            <p:spPr>
              <a:xfrm>
                <a:off x="6862398" y="958927"/>
                <a:ext cx="4823208" cy="1135538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TW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Initial value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acc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=1∗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altLang="zh-TW" i="1" baseline="30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=1∗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altLang="zh-TW" i="1" baseline="30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</m:oMath>
                  </m:oMathPara>
                </a14:m>
                <a:endParaRPr lang="en-US" altLang="zh-TW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altLang="zh-TW" i="1" baseline="30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altLang="zh-TW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</m:oMath>
                  </m:oMathPara>
                </a14:m>
                <a:endParaRPr lang="en-US" altLang="zh-TW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矩形: 圓角 3">
                <a:extLst>
                  <a:ext uri="{FF2B5EF4-FFF2-40B4-BE49-F238E27FC236}">
                    <a16:creationId xmlns:a16="http://schemas.microsoft.com/office/drawing/2014/main" id="{FD18D0F9-4326-47CE-9B42-FF4F2FDF2D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2398" y="958927"/>
                <a:ext cx="4823208" cy="1135538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2212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A19B0FDB-A78D-4144-A075-6F4368A84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61" y="534518"/>
            <a:ext cx="8042813" cy="617485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RSA FSM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38775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Adders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538FAD8-F442-41B1-BF03-B1B3B6981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724" y="1930400"/>
            <a:ext cx="8596668" cy="420251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Ripple Adder</a:t>
            </a:r>
          </a:p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Carry-Lookahead Adder</a:t>
            </a:r>
          </a:p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Carry-Select Adder</a:t>
            </a:r>
          </a:p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Carry-Skip Adder</a:t>
            </a:r>
          </a:p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20297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Carry-Select Adder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538FAD8-F442-41B1-BF03-B1B3B6981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349" y="1930400"/>
            <a:ext cx="8596668" cy="4202514"/>
          </a:xfrm>
        </p:spPr>
        <p:txBody>
          <a:bodyPr>
            <a:normAutofit/>
          </a:bodyPr>
          <a:lstStyle/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Fast 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High hardware cost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4A8F567-A932-4149-BACB-EBDD5C3FE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34" y="3129596"/>
            <a:ext cx="6761528" cy="311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65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Carry-skip adder / Carry-bypass adder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538FAD8-F442-41B1-BF03-B1B3B6981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349" y="1930400"/>
            <a:ext cx="8596668" cy="4202514"/>
          </a:xfrm>
        </p:spPr>
        <p:txBody>
          <a:bodyPr>
            <a:normAutofit/>
          </a:bodyPr>
          <a:lstStyle/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Slightly slower than Carry-Select Adder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Relatively low hardware cost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2B48CB8-B979-4D52-989B-8893E4A24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49" y="3390328"/>
            <a:ext cx="7273255" cy="318804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10D967C-FCB8-451D-9E06-10A9BE1A5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0858" y="1679035"/>
            <a:ext cx="3754159" cy="141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80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579B85-F861-46A6-A771-E4745A050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Carry-skip adder / Carry-bypass adder</a:t>
            </a:r>
            <a:br>
              <a:rPr lang="en-US" altLang="zh-TW" dirty="0"/>
            </a:br>
            <a:endParaRPr lang="en-US" altLang="zh-TW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2728F5F3-B754-4FDC-9BEF-6F8D16882189}"/>
                  </a:ext>
                </a:extLst>
              </p:cNvPr>
              <p:cNvSpPr txBox="1"/>
              <p:nvPr/>
            </p:nvSpPr>
            <p:spPr>
              <a:xfrm>
                <a:off x="1245737" y="3739393"/>
                <a:ext cx="5402511" cy="20585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𝑐𝑟𝑖𝑡𝑖𝑐𝑎𝑙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𝑝𝑎𝑡h</m:t>
                      </m:r>
                    </m:oMath>
                  </m:oMathPara>
                </a14:m>
                <a:endParaRPr lang="en-US" altLang="zh-TW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0: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𝑇𝑟𝑎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altLang="zh-TW" i="1" baseline="-25000">
                          <a:latin typeface="Cambria Math" panose="02040503050406030204" pitchFamily="18" charset="0"/>
                        </a:rPr>
                        <m:t>𝑐𝑠𝑘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altLang="zh-TW" i="1" baseline="-25000">
                          <a:latin typeface="Cambria Math" panose="02040503050406030204" pitchFamily="18" charset="0"/>
                        </a:rPr>
                        <m:t>𝑐𝑠𝑘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𝑇𝑟𝑎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altLang="zh-TW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=3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∗2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∗2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∗2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∗2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en-US" altLang="zh-TW" b="0" dirty="0"/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2728F5F3-B754-4FDC-9BEF-6F8D16882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5737" y="3739393"/>
                <a:ext cx="5402511" cy="20585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https://upload.wikimedia.org/wikipedia/commons/thumb/3/31/BCSAdder16Bit.svg/1920px-BCSAdder16Bit.svg.png">
            <a:extLst>
              <a:ext uri="{FF2B5EF4-FFF2-40B4-BE49-F238E27FC236}">
                <a16:creationId xmlns:a16="http://schemas.microsoft.com/office/drawing/2014/main" id="{28963994-7627-4D68-8120-D18CCE87F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05" y="1701800"/>
            <a:ext cx="9832490" cy="179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0599709-CF2E-4C62-912D-E0ABD7AD1D37}"/>
                  </a:ext>
                </a:extLst>
              </p:cNvPr>
              <p:cNvSpPr/>
              <p:nvPr/>
            </p:nvSpPr>
            <p:spPr>
              <a:xfrm>
                <a:off x="2007765" y="5779457"/>
                <a:ext cx="6096000" cy="93788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[</m:t>
                          </m:r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∗2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𝑑𝑚</m:t>
                          </m:r>
                        </m:den>
                      </m:f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TW" i="1">
                          <a:latin typeface="Cambria Math" panose="02040503050406030204" pitchFamily="18" charset="0"/>
                        </a:rPr>
                        <m:t>  ⇒ 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0599709-CF2E-4C62-912D-E0ABD7AD1D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765" y="5779457"/>
                <a:ext cx="6096000" cy="9378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064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93B86755-7FCE-4B5A-9FF9-B1F5E664C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882" y="4375026"/>
            <a:ext cx="6773220" cy="236253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94CCA80-E297-41E4-94A4-A169F5679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182" y="1876425"/>
            <a:ext cx="4344006" cy="18481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2579B85-F861-46A6-A771-E4745A050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RSA result (currently)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7FF6D6D3-0EFC-4C8F-B014-93C370052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724" y="1625600"/>
            <a:ext cx="8596668" cy="4202514"/>
          </a:xfrm>
        </p:spPr>
        <p:txBody>
          <a:bodyPr>
            <a:normAutofit/>
          </a:bodyPr>
          <a:lstStyle/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Area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 marL="0" indent="0">
              <a:buSzPct val="70000"/>
              <a:buNone/>
            </a:pPr>
            <a:endParaRPr lang="en-US" altLang="zh-TW" dirty="0"/>
          </a:p>
          <a:p>
            <a:pPr marL="0" indent="0">
              <a:buSzPct val="70000"/>
              <a:buNone/>
            </a:pPr>
            <a:endParaRPr lang="en-US" altLang="zh-TW" dirty="0"/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Timing</a:t>
            </a:r>
          </a:p>
        </p:txBody>
      </p:sp>
    </p:spTree>
    <p:extLst>
      <p:ext uri="{BB962C8B-B14F-4D97-AF65-F5344CB8AC3E}">
        <p14:creationId xmlns:p14="http://schemas.microsoft.com/office/powerpoint/2010/main" val="4275932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238191" cy="1320800"/>
          </a:xfrm>
        </p:spPr>
        <p:txBody>
          <a:bodyPr/>
          <a:lstStyle/>
          <a:p>
            <a:r>
              <a:rPr lang="zh-TW" altLang="en-US" dirty="0"/>
              <a:t>教育性晶片下線</a:t>
            </a:r>
            <a:br>
              <a:rPr lang="en-US" altLang="zh-TW" dirty="0"/>
            </a:br>
            <a:r>
              <a:rPr lang="en-US" altLang="zh-TW" dirty="0"/>
              <a:t>		-- Advanced Encryption Standard (AES)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B33F39-701F-4216-85E6-0DAA6F3BC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094" y="2229905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Rijndael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variant of the Rijndael block cipher</a:t>
            </a:r>
          </a:p>
          <a:p>
            <a:pPr>
              <a:lnSpc>
                <a:spcPct val="20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replace Data Encryption Standard (DES)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symmetric-key algorithm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Faster than asymmetric-key algorithm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12BF688-6E2E-4A62-92DF-F6A69443E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792" y="2367486"/>
            <a:ext cx="3763470" cy="314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537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238191" cy="1320800"/>
          </a:xfrm>
        </p:spPr>
        <p:txBody>
          <a:bodyPr/>
          <a:lstStyle/>
          <a:p>
            <a:r>
              <a:rPr lang="en-US" altLang="zh-TW" dirty="0"/>
              <a:t>AES Flowchart &amp; Architecture 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B8431AC-F90A-40C9-BD3B-6DDAA9C1F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78" y="1570349"/>
            <a:ext cx="4289525" cy="502383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AC00B94-B7E0-4D07-8580-0AFA8BBD4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5998" y="2299949"/>
            <a:ext cx="4180947" cy="380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27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238191" cy="1320800"/>
          </a:xfrm>
        </p:spPr>
        <p:txBody>
          <a:bodyPr/>
          <a:lstStyle/>
          <a:p>
            <a:r>
              <a:rPr lang="en-US" altLang="zh-TW" dirty="0"/>
              <a:t>AES Functions</a:t>
            </a:r>
            <a:endParaRPr lang="zh-TW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A5554E9-858D-4C6B-983D-3AA0B0EDA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2" y="1476604"/>
            <a:ext cx="3693130" cy="287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88644DE-BCD7-498F-9F07-9ADC6CD2B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1178" y="1397072"/>
            <a:ext cx="3693129" cy="191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41FE86E4-BFD6-49C3-B221-8EAAC08A6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59" y="4835807"/>
            <a:ext cx="4118784" cy="152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492A7C6E-F4CC-434B-A7B9-48C980D50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2563" y="4638217"/>
            <a:ext cx="3693131" cy="1960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316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rebuchet MS" panose="020B0603020202020204" pitchFamily="34" charset="0"/>
                <a:ea typeface="+mn-ea"/>
              </a:rPr>
              <a:t>個人簡介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E846B4-9D84-49F4-872B-4F61F5784FA5}"/>
              </a:ext>
            </a:extLst>
          </p:cNvPr>
          <p:cNvSpPr txBox="1"/>
          <p:nvPr/>
        </p:nvSpPr>
        <p:spPr>
          <a:xfrm>
            <a:off x="528044" y="1436316"/>
            <a:ext cx="10235307" cy="5223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		</a:t>
            </a:r>
            <a:r>
              <a:rPr lang="zh-TW" altLang="en-US" sz="1400" dirty="0">
                <a:latin typeface="Trebuchet MS" panose="020B0603020202020204" pitchFamily="34" charset="0"/>
              </a:rPr>
              <a:t>姓名</a:t>
            </a:r>
            <a:r>
              <a:rPr lang="en-US" altLang="zh-TW" sz="1400" dirty="0">
                <a:latin typeface="Trebuchet MS" panose="020B0603020202020204" pitchFamily="34" charset="0"/>
              </a:rPr>
              <a:t>		</a:t>
            </a:r>
            <a:r>
              <a:rPr lang="zh-TW" altLang="en-US" sz="1400" dirty="0">
                <a:latin typeface="Trebuchet MS" panose="020B0603020202020204" pitchFamily="34" charset="0"/>
              </a:rPr>
              <a:t>高瑋澤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 algn="l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		</a:t>
            </a:r>
            <a:r>
              <a:rPr lang="zh-TW" altLang="en-US" sz="1400" dirty="0">
                <a:latin typeface="Trebuchet MS" panose="020B0603020202020204" pitchFamily="34" charset="0"/>
              </a:rPr>
              <a:t>信箱</a:t>
            </a:r>
            <a:r>
              <a:rPr lang="en-US" altLang="zh-TW" sz="1400" dirty="0">
                <a:latin typeface="Trebuchet MS" panose="020B0603020202020204" pitchFamily="34" charset="0"/>
              </a:rPr>
              <a:t>		ollie060813@gmail.com</a:t>
            </a:r>
          </a:p>
          <a:p>
            <a:pPr lvl="1" algn="l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		</a:t>
            </a:r>
            <a:r>
              <a:rPr lang="zh-TW" altLang="en-US" sz="1400" dirty="0">
                <a:latin typeface="Trebuchet MS" panose="020B0603020202020204" pitchFamily="34" charset="0"/>
              </a:rPr>
              <a:t>研究所</a:t>
            </a:r>
            <a:r>
              <a:rPr lang="en-US" altLang="zh-TW" sz="1400" dirty="0">
                <a:latin typeface="Trebuchet MS" panose="020B0603020202020204" pitchFamily="34" charset="0"/>
              </a:rPr>
              <a:t>	</a:t>
            </a:r>
            <a:r>
              <a:rPr lang="zh-TW" altLang="en-US" sz="1400" dirty="0">
                <a:latin typeface="Trebuchet MS" panose="020B0603020202020204" pitchFamily="34" charset="0"/>
              </a:rPr>
              <a:t>國立臺灣科技大學 電子工程系 計算機組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		</a:t>
            </a:r>
            <a:r>
              <a:rPr lang="zh-TW" altLang="en-US" sz="1400" dirty="0">
                <a:latin typeface="Trebuchet MS" panose="020B0603020202020204" pitchFamily="34" charset="0"/>
              </a:rPr>
              <a:t>大學部</a:t>
            </a:r>
            <a:r>
              <a:rPr lang="en-US" altLang="zh-TW" sz="1400" dirty="0">
                <a:latin typeface="Trebuchet MS" panose="020B0603020202020204" pitchFamily="34" charset="0"/>
              </a:rPr>
              <a:t>	</a:t>
            </a:r>
            <a:r>
              <a:rPr lang="zh-TW" altLang="en-US" sz="1400" dirty="0">
                <a:latin typeface="Trebuchet MS" panose="020B0603020202020204" pitchFamily="34" charset="0"/>
              </a:rPr>
              <a:t>國立臺灣科技大學 電機工程系 控制組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		</a:t>
            </a:r>
            <a:r>
              <a:rPr lang="zh-TW" altLang="en-US" sz="1400" dirty="0">
                <a:latin typeface="Trebuchet MS" panose="020B0603020202020204" pitchFamily="34" charset="0"/>
              </a:rPr>
              <a:t>興趣</a:t>
            </a:r>
            <a:r>
              <a:rPr lang="en-US" altLang="zh-TW" sz="1400" dirty="0">
                <a:latin typeface="Trebuchet MS" panose="020B0603020202020204" pitchFamily="34" charset="0"/>
              </a:rPr>
              <a:t>		</a:t>
            </a:r>
            <a:r>
              <a:rPr lang="zh-TW" altLang="en-US" sz="1400" dirty="0">
                <a:latin typeface="Trebuchet MS" panose="020B0603020202020204" pitchFamily="34" charset="0"/>
              </a:rPr>
              <a:t>排球，撞球，爬山，攝影，鋼琴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指導教授</a:t>
            </a:r>
            <a:r>
              <a:rPr lang="en-US" altLang="zh-TW" sz="1400" dirty="0">
                <a:latin typeface="Trebuchet MS" panose="020B0603020202020204" pitchFamily="34" charset="0"/>
              </a:rPr>
              <a:t>		</a:t>
            </a:r>
            <a:r>
              <a:rPr lang="zh-TW" altLang="en-US" sz="1400" dirty="0">
                <a:latin typeface="Trebuchet MS" panose="020B0603020202020204" pitchFamily="34" charset="0"/>
              </a:rPr>
              <a:t>林明波教授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實驗室</a:t>
            </a:r>
            <a:r>
              <a:rPr lang="en-US" altLang="zh-TW" sz="1400" dirty="0">
                <a:latin typeface="Trebuchet MS" panose="020B0603020202020204" pitchFamily="34" charset="0"/>
              </a:rPr>
              <a:t>		</a:t>
            </a:r>
            <a:r>
              <a:rPr lang="zh-TW" altLang="en-US" sz="1400" dirty="0">
                <a:latin typeface="Trebuchet MS" panose="020B0603020202020204" pitchFamily="34" charset="0"/>
              </a:rPr>
              <a:t>數位積體電路實驗室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研究領域</a:t>
            </a:r>
            <a:r>
              <a:rPr lang="en-US" altLang="zh-TW" sz="1400" dirty="0">
                <a:latin typeface="Trebuchet MS" panose="020B0603020202020204" pitchFamily="34" charset="0"/>
              </a:rPr>
              <a:t>		</a:t>
            </a:r>
            <a:r>
              <a:rPr lang="zh-TW" altLang="en-US" sz="1400" dirty="0">
                <a:latin typeface="Trebuchet MS" panose="020B0603020202020204" pitchFamily="34" charset="0"/>
              </a:rPr>
              <a:t>數位</a:t>
            </a:r>
            <a:r>
              <a:rPr lang="en-US" altLang="zh-TW" sz="1400" dirty="0">
                <a:latin typeface="Trebuchet MS" panose="020B0603020202020204" pitchFamily="34" charset="0"/>
              </a:rPr>
              <a:t>IC</a:t>
            </a:r>
            <a:r>
              <a:rPr lang="zh-TW" altLang="en-US" sz="1400" dirty="0">
                <a:latin typeface="Trebuchet MS" panose="020B0603020202020204" pitchFamily="34" charset="0"/>
              </a:rPr>
              <a:t>設計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論文研究方向</a:t>
            </a:r>
            <a:r>
              <a:rPr lang="en-US" altLang="zh-TW" sz="1400" dirty="0">
                <a:latin typeface="Trebuchet MS" panose="020B0603020202020204" pitchFamily="34" charset="0"/>
              </a:rPr>
              <a:t>	RSA</a:t>
            </a:r>
            <a:r>
              <a:rPr lang="zh-TW" altLang="en-US" sz="1400" dirty="0">
                <a:latin typeface="Trebuchet MS" panose="020B0603020202020204" pitchFamily="34" charset="0"/>
              </a:rPr>
              <a:t>加解密</a:t>
            </a:r>
            <a:endParaRPr lang="en-US" altLang="zh-TW" sz="1400" dirty="0">
              <a:latin typeface="Trebuchet MS" panose="020B0603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擅長程式語言</a:t>
            </a:r>
            <a:r>
              <a:rPr lang="en-US" altLang="zh-TW" sz="1400" dirty="0">
                <a:latin typeface="Trebuchet MS" panose="020B0603020202020204" pitchFamily="34" charset="0"/>
              </a:rPr>
              <a:t>	Verilog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C/C++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Python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Assembly</a:t>
            </a: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擅長工具</a:t>
            </a:r>
            <a:r>
              <a:rPr lang="en-US" altLang="zh-TW" sz="1400" dirty="0">
                <a:latin typeface="Trebuchet MS" panose="020B0603020202020204" pitchFamily="34" charset="0"/>
              </a:rPr>
              <a:t>		Xilinx ISE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Design Compiler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IC Compiler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ModelSim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Verdi</a:t>
            </a:r>
            <a:r>
              <a:rPr lang="zh-TW" altLang="en-US" sz="1400" dirty="0">
                <a:latin typeface="Trebuchet MS" panose="020B0603020202020204" pitchFamily="34" charset="0"/>
              </a:rPr>
              <a:t>、</a:t>
            </a:r>
            <a:r>
              <a:rPr lang="en-US" altLang="zh-TW" sz="1400" dirty="0">
                <a:latin typeface="Trebuchet MS" panose="020B0603020202020204" pitchFamily="34" charset="0"/>
              </a:rPr>
              <a:t>NC Verilog</a:t>
            </a:r>
          </a:p>
          <a:p>
            <a:pPr lvl="1">
              <a:lnSpc>
                <a:spcPct val="150000"/>
              </a:lnSpc>
            </a:pPr>
            <a:r>
              <a:rPr lang="zh-TW" altLang="en-US" sz="1400" dirty="0">
                <a:latin typeface="Trebuchet MS" panose="020B0603020202020204" pitchFamily="34" charset="0"/>
              </a:rPr>
              <a:t>碩士相關課程</a:t>
            </a:r>
            <a:r>
              <a:rPr lang="en-US" altLang="zh-TW" sz="1400" dirty="0">
                <a:latin typeface="Trebuchet MS" panose="020B0603020202020204" pitchFamily="34" charset="0"/>
              </a:rPr>
              <a:t>	FPGA</a:t>
            </a:r>
            <a:r>
              <a:rPr lang="zh-TW" altLang="en-US" sz="1400" dirty="0">
                <a:latin typeface="Trebuchet MS" panose="020B0603020202020204" pitchFamily="34" charset="0"/>
              </a:rPr>
              <a:t>系統設計實務</a:t>
            </a:r>
            <a:r>
              <a:rPr lang="en-US" altLang="zh-TW" sz="1400" dirty="0">
                <a:latin typeface="Trebuchet MS" panose="020B0603020202020204" pitchFamily="34" charset="0"/>
              </a:rPr>
              <a:t>(A+)</a:t>
            </a:r>
            <a:r>
              <a:rPr lang="zh-TW" altLang="en-US" sz="1400" dirty="0">
                <a:latin typeface="Trebuchet MS" panose="020B0603020202020204" pitchFamily="34" charset="0"/>
              </a:rPr>
              <a:t>、超大型積體電路設計</a:t>
            </a:r>
            <a:r>
              <a:rPr lang="en-US" altLang="zh-TW" sz="1400" dirty="0">
                <a:latin typeface="Trebuchet MS" panose="020B0603020202020204" pitchFamily="34" charset="0"/>
              </a:rPr>
              <a:t>(A+)</a:t>
            </a:r>
            <a:r>
              <a:rPr lang="zh-TW" altLang="en-US" sz="1400" dirty="0">
                <a:latin typeface="Trebuchet MS" panose="020B0603020202020204" pitchFamily="34" charset="0"/>
              </a:rPr>
              <a:t>、容錯系統設計與分析</a:t>
            </a:r>
            <a:r>
              <a:rPr lang="en-US" altLang="zh-TW" sz="1400" dirty="0">
                <a:latin typeface="Trebuchet MS" panose="020B0603020202020204" pitchFamily="34" charset="0"/>
              </a:rPr>
              <a:t>(A)</a:t>
            </a:r>
          </a:p>
          <a:p>
            <a:pPr lvl="1">
              <a:lnSpc>
                <a:spcPct val="150000"/>
              </a:lnSpc>
            </a:pPr>
            <a:r>
              <a:rPr lang="en-US" altLang="zh-TW" sz="1400" dirty="0">
                <a:latin typeface="Trebuchet MS" panose="020B0603020202020204" pitchFamily="34" charset="0"/>
              </a:rPr>
              <a:t>			</a:t>
            </a:r>
            <a:r>
              <a:rPr lang="zh-TW" altLang="en-US" sz="1400" dirty="0">
                <a:latin typeface="Trebuchet MS" panose="020B0603020202020204" pitchFamily="34" charset="0"/>
              </a:rPr>
              <a:t>高等計算機結構</a:t>
            </a:r>
            <a:r>
              <a:rPr lang="en-US" altLang="zh-TW" sz="1400" dirty="0">
                <a:latin typeface="Trebuchet MS" panose="020B0603020202020204" pitchFamily="34" charset="0"/>
              </a:rPr>
              <a:t>(A)</a:t>
            </a:r>
            <a:r>
              <a:rPr lang="zh-TW" altLang="en-US" sz="1400" dirty="0">
                <a:latin typeface="Trebuchet MS" panose="020B0603020202020204" pitchFamily="34" charset="0"/>
              </a:rPr>
              <a:t>、超大型積體電路測試與可測試性設計、用於通訊系統之數位信號處理技術</a:t>
            </a:r>
            <a:r>
              <a:rPr lang="en-US" altLang="zh-TW" sz="1400" dirty="0">
                <a:latin typeface="Trebuchet MS" panose="020B0603020202020204" pitchFamily="34" charset="0"/>
              </a:rPr>
              <a:t>(A)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61D3C0D-792E-4AEE-8779-496C8B3BB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8" t="28027" r="6319" b="7272"/>
          <a:stretch/>
        </p:blipFill>
        <p:spPr>
          <a:xfrm>
            <a:off x="1208749" y="1436316"/>
            <a:ext cx="1809917" cy="23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8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D9ED9A-566B-4D00-982E-140F6195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Testing Pattern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5BF8B7D-8C8B-4300-A752-FB926791D7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334" y="1623692"/>
          <a:ext cx="85963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7165">
                  <a:extLst>
                    <a:ext uri="{9D8B030D-6E8A-4147-A177-3AD203B41FA5}">
                      <a16:colId xmlns:a16="http://schemas.microsoft.com/office/drawing/2014/main" val="2141501051"/>
                    </a:ext>
                  </a:extLst>
                </a:gridCol>
                <a:gridCol w="7009147">
                  <a:extLst>
                    <a:ext uri="{9D8B030D-6E8A-4147-A177-3AD203B41FA5}">
                      <a16:colId xmlns:a16="http://schemas.microsoft.com/office/drawing/2014/main" val="387416757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Test Pattern 1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665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PlainText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128’</a:t>
                      </a: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h00112233445566778899aabbccddeeff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833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Key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128'h000102030405060708090a0b0c0d0e0f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09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CipherText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128’h</a:t>
                      </a:r>
                      <a:r>
                        <a:rPr lang="pt-BR" altLang="zh-TW" dirty="0"/>
                        <a:t>69c4e0d86a7b0430d8cdb78070b4c55a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861332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3">
            <a:extLst>
              <a:ext uri="{FF2B5EF4-FFF2-40B4-BE49-F238E27FC236}">
                <a16:creationId xmlns:a16="http://schemas.microsoft.com/office/drawing/2014/main" id="{3FE94684-8FEE-45C6-870B-4DBB17F2FCA6}"/>
              </a:ext>
            </a:extLst>
          </p:cNvPr>
          <p:cNvGraphicFramePr>
            <a:graphicFrameLocks/>
          </p:cNvGraphicFramePr>
          <p:nvPr/>
        </p:nvGraphicFramePr>
        <p:xfrm>
          <a:off x="676805" y="3093766"/>
          <a:ext cx="85963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7165">
                  <a:extLst>
                    <a:ext uri="{9D8B030D-6E8A-4147-A177-3AD203B41FA5}">
                      <a16:colId xmlns:a16="http://schemas.microsoft.com/office/drawing/2014/main" val="2141501051"/>
                    </a:ext>
                  </a:extLst>
                </a:gridCol>
                <a:gridCol w="7009147">
                  <a:extLst>
                    <a:ext uri="{9D8B030D-6E8A-4147-A177-3AD203B41FA5}">
                      <a16:colId xmlns:a16="http://schemas.microsoft.com/office/drawing/2014/main" val="387416757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Test Pattern 2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665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PlainText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128’</a:t>
                      </a: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h00112233445566778899aabbccddeeff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833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Key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128’h2b7e151628aed2a6abf7158809cf4f3c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09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CipherText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128’h</a:t>
                      </a:r>
                      <a:r>
                        <a:rPr lang="pt-BR" altLang="zh-TW" dirty="0"/>
                        <a:t>8df4e9aac5c7573a27d8d055d6e4d64b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861332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BC180084-E715-4025-80B7-A6D309DA2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83" y="4804569"/>
            <a:ext cx="11862033" cy="18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72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D9ED9A-566B-4D00-982E-140F6195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Result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528FE60-9161-4C7B-A0E5-60FE4698003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7"/>
          <a:stretch/>
        </p:blipFill>
        <p:spPr>
          <a:xfrm>
            <a:off x="610222" y="1661019"/>
            <a:ext cx="6524054" cy="2097247"/>
          </a:xfrm>
          <a:prstGeom prst="rect">
            <a:avLst/>
          </a:prstGeom>
        </p:spPr>
      </p:pic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35C869CC-59FD-4824-943A-808DAA4FF498}"/>
              </a:ext>
            </a:extLst>
          </p:cNvPr>
          <p:cNvSpPr/>
          <p:nvPr/>
        </p:nvSpPr>
        <p:spPr>
          <a:xfrm rot="20203097">
            <a:off x="4665338" y="3963011"/>
            <a:ext cx="185139" cy="244851"/>
          </a:xfrm>
          <a:prstGeom prst="downArrow">
            <a:avLst>
              <a:gd name="adj1" fmla="val 45786"/>
              <a:gd name="adj2" fmla="val 643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148D093-B15B-4C54-935C-E90A20F52492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3"/>
          <a:stretch/>
        </p:blipFill>
        <p:spPr>
          <a:xfrm>
            <a:off x="3034536" y="4395829"/>
            <a:ext cx="5666452" cy="209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55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D9ED9A-566B-4D00-982E-140F6195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Specification</a:t>
            </a:r>
            <a:endParaRPr lang="zh-TW" altLang="en-US" dirty="0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1D4CFA73-8AB6-40A2-B7DF-5102BF7B2159}"/>
              </a:ext>
            </a:extLst>
          </p:cNvPr>
          <p:cNvSpPr txBox="1">
            <a:spLocks/>
          </p:cNvSpPr>
          <p:nvPr/>
        </p:nvSpPr>
        <p:spPr>
          <a:xfrm>
            <a:off x="678572" y="407495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9514E2-42B1-4B33-99C1-B2095B3EDB05}"/>
              </a:ext>
            </a:extLst>
          </p:cNvPr>
          <p:cNvSpPr/>
          <p:nvPr/>
        </p:nvSpPr>
        <p:spPr>
          <a:xfrm>
            <a:off x="677334" y="4880971"/>
            <a:ext cx="83635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[1] “Advanced Encryption Standard (AES)”,</a:t>
            </a:r>
          </a:p>
          <a:p>
            <a:r>
              <a:rPr lang="en-US" altLang="zh-TW" dirty="0"/>
              <a:t>Federal Information Processing Standards Publication 197, November 26, 2001.</a:t>
            </a:r>
          </a:p>
          <a:p>
            <a:r>
              <a:rPr lang="en-US" altLang="zh-TW" dirty="0"/>
              <a:t> </a:t>
            </a:r>
          </a:p>
          <a:p>
            <a:endParaRPr lang="zh-TW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A337C60-4790-486C-9C32-218022E3C3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5389905"/>
              </p:ext>
            </p:extLst>
          </p:nvPr>
        </p:nvGraphicFramePr>
        <p:xfrm>
          <a:off x="1201490" y="1372846"/>
          <a:ext cx="68854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5166">
                  <a:extLst>
                    <a:ext uri="{9D8B030D-6E8A-4147-A177-3AD203B41FA5}">
                      <a16:colId xmlns:a16="http://schemas.microsoft.com/office/drawing/2014/main" val="2979186056"/>
                    </a:ext>
                  </a:extLst>
                </a:gridCol>
                <a:gridCol w="2295166">
                  <a:extLst>
                    <a:ext uri="{9D8B030D-6E8A-4147-A177-3AD203B41FA5}">
                      <a16:colId xmlns:a16="http://schemas.microsoft.com/office/drawing/2014/main" val="1077339102"/>
                    </a:ext>
                  </a:extLst>
                </a:gridCol>
                <a:gridCol w="2295166">
                  <a:extLst>
                    <a:ext uri="{9D8B030D-6E8A-4147-A177-3AD203B41FA5}">
                      <a16:colId xmlns:a16="http://schemas.microsoft.com/office/drawing/2014/main" val="5365243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Pre-sim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Post-sim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831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Frequency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50 MHz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50 MHz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50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Power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2.5202 </a:t>
                      </a:r>
                      <a:r>
                        <a:rPr lang="en-US" altLang="zh-TW" dirty="0" err="1"/>
                        <a:t>mW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2.0614 </a:t>
                      </a:r>
                      <a:r>
                        <a:rPr lang="en-US" altLang="zh-TW" dirty="0" err="1"/>
                        <a:t>mW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355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Area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1.740974 mm</a:t>
                      </a:r>
                      <a:r>
                        <a:rPr lang="en-US" altLang="zh-TW" baseline="30000" dirty="0"/>
                        <a:t>2</a:t>
                      </a:r>
                      <a:endParaRPr lang="zh-TW" altLang="en-US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1.043911 mm</a:t>
                      </a:r>
                      <a:r>
                        <a:rPr lang="en-US" altLang="zh-TW" baseline="30000" dirty="0"/>
                        <a:t>2</a:t>
                      </a:r>
                      <a:endParaRPr lang="zh-TW" altLang="en-US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720120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8C441153-8EA4-48B0-9768-C9FEC0ED40E6}"/>
              </a:ext>
            </a:extLst>
          </p:cNvPr>
          <p:cNvSpPr/>
          <p:nvPr/>
        </p:nvSpPr>
        <p:spPr>
          <a:xfrm>
            <a:off x="1337023" y="3025613"/>
            <a:ext cx="41825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TW" dirty="0">
                <a:solidFill>
                  <a:schemeClr val="dk1"/>
                </a:solidFill>
              </a:rPr>
              <a:t>Chip Size: 1022.595 um x 1020.845 um</a:t>
            </a:r>
            <a:br>
              <a:rPr lang="en-US" altLang="zh-TW" dirty="0">
                <a:solidFill>
                  <a:schemeClr val="dk1"/>
                </a:solidFill>
              </a:rPr>
            </a:br>
            <a:r>
              <a:rPr lang="en-US" altLang="zh-TW" dirty="0">
                <a:solidFill>
                  <a:schemeClr val="dk1"/>
                </a:solidFill>
              </a:rPr>
              <a:t>Gate counts: 36344</a:t>
            </a:r>
          </a:p>
        </p:txBody>
      </p:sp>
    </p:spTree>
    <p:extLst>
      <p:ext uri="{BB962C8B-B14F-4D97-AF65-F5344CB8AC3E}">
        <p14:creationId xmlns:p14="http://schemas.microsoft.com/office/powerpoint/2010/main" val="213233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876241" cy="165735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研究所課程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- </a:t>
            </a:r>
            <a:r>
              <a:rPr lang="en-US" altLang="zh-TW" sz="3600" dirty="0">
                <a:latin typeface="Trebuchet MS" panose="020B0603020202020204" pitchFamily="34" charset="0"/>
              </a:rPr>
              <a:t>FPGA</a:t>
            </a:r>
            <a:r>
              <a:rPr lang="zh-TW" altLang="en-US" sz="3600" dirty="0">
                <a:latin typeface="Trebuchet MS" panose="020B0603020202020204" pitchFamily="34" charset="0"/>
              </a:rPr>
              <a:t>系統設計實務</a:t>
            </a:r>
            <a:b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</a:b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		--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16-bit RISC Implementation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80099A2-5A90-4747-B186-0A23A1B4D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105024"/>
            <a:ext cx="4981029" cy="4371597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2890DA83-41D7-43E8-9F74-825AFB4BA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28900"/>
            <a:ext cx="3223381" cy="312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2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876241" cy="1657350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16-bit RISC Implementation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B33F39-701F-4216-85E6-0DAA6F3BC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689" y="1911350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/>
              <a:t>Complete Datapath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E9843F-B7B1-48D0-9F54-65FCD1359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9"/>
          <a:stretch/>
        </p:blipFill>
        <p:spPr>
          <a:xfrm>
            <a:off x="137160" y="2493864"/>
            <a:ext cx="9243060" cy="375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489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其他專業成果與證書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B33F39-701F-4216-85E6-0DAA6F3BC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13" y="1930400"/>
            <a:ext cx="8898961" cy="3880773"/>
          </a:xfrm>
        </p:spPr>
        <p:txBody>
          <a:bodyPr/>
          <a:lstStyle/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TSRI Cell-Based IC Physical Design and Verification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with IC Compiler ( 21 hours )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TSRI Logic Synthesis with Design Compiler ( 21 hours )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多益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830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、托福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86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智慧送藥自走車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– 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參展台北南港醫療展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大學電機專題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150000"/>
              </a:lnSpc>
              <a:buSzPct val="70000"/>
              <a:buFont typeface="Wingdings" panose="05000000000000000000" pitchFamily="2" charset="2"/>
              <a:buChar char="l"/>
            </a:pP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相機協助機械手臂定位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– 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北區跨校專題競賽第二名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大學機械專題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Trebuchet MS" panose="020B0603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0A774E5-BBAE-44F2-A4B4-632375434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594" y="4781725"/>
            <a:ext cx="1433836" cy="191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C447D9AE-F808-41CF-AA58-9F920AF95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89911" y="4700347"/>
            <a:ext cx="1248195" cy="207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30CC510-1312-4CAA-876D-2657D1BD1A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04" t="16937" r="15265" b="10945"/>
          <a:stretch/>
        </p:blipFill>
        <p:spPr>
          <a:xfrm rot="5400000">
            <a:off x="7047491" y="4967852"/>
            <a:ext cx="1919600" cy="153518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15A357D-A49C-4306-8713-BFA3D166B8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64" t="12345" r="8889" b="11407"/>
          <a:stretch/>
        </p:blipFill>
        <p:spPr>
          <a:xfrm rot="5400000">
            <a:off x="5065175" y="4917724"/>
            <a:ext cx="1916239" cy="16442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9FB0AE3-C689-4D51-A1B9-B883573B7A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0889" y="823872"/>
            <a:ext cx="1801034" cy="221305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44D88A6A-E88B-42AF-941F-AE5AAE6673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0889" y="3503354"/>
            <a:ext cx="1801034" cy="22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624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B33F39-701F-4216-85E6-0DAA6F3BC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894" y="3119073"/>
            <a:ext cx="8596668" cy="619853"/>
          </a:xfrm>
        </p:spPr>
        <p:txBody>
          <a:bodyPr>
            <a:normAutofit fontScale="92500"/>
          </a:bodyPr>
          <a:lstStyle/>
          <a:p>
            <a:pPr marL="0" indent="0" algn="ctr">
              <a:lnSpc>
                <a:spcPct val="150000"/>
              </a:lnSpc>
              <a:buSzPct val="65000"/>
              <a:buNone/>
            </a:pPr>
            <a:r>
              <a:rPr lang="en-US" altLang="zh-TW" sz="2800" dirty="0"/>
              <a:t>Thanks for your attention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26076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論文研究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--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RSA</a:t>
            </a:r>
            <a:endParaRPr lang="zh-TW" altLang="en-US" dirty="0">
              <a:latin typeface="Trebuchet MS" panose="020B0603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B09455D-1CB8-44FD-BECA-518019C7A611}"/>
              </a:ext>
            </a:extLst>
          </p:cNvPr>
          <p:cNvSpPr txBox="1">
            <a:spLocks/>
          </p:cNvSpPr>
          <p:nvPr/>
        </p:nvSpPr>
        <p:spPr>
          <a:xfrm>
            <a:off x="1269349" y="1930400"/>
            <a:ext cx="8596668" cy="420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RSA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Encrypt / Decrypt</a:t>
            </a:r>
          </a:p>
          <a:p>
            <a:pPr lvl="1">
              <a:lnSpc>
                <a:spcPct val="150000"/>
              </a:lnSpc>
              <a:buSzPct val="65000"/>
              <a:buFont typeface="Wingdings" panose="05000000000000000000" pitchFamily="2" charset="2"/>
              <a:buChar char="u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Extended Euclidean Algorithm -- Find Inverse number of modulo N</a:t>
            </a:r>
          </a:p>
          <a:p>
            <a:pPr lvl="1">
              <a:lnSpc>
                <a:spcPct val="150000"/>
              </a:lnSpc>
              <a:buSzPct val="65000"/>
              <a:buFont typeface="Wingdings" panose="05000000000000000000" pitchFamily="2" charset="2"/>
              <a:buChar char="u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Montgomery Algorithm –- Avoid Divide Behavior</a:t>
            </a:r>
          </a:p>
          <a:p>
            <a:pPr lvl="1">
              <a:lnSpc>
                <a:spcPct val="150000"/>
              </a:lnSpc>
              <a:buSzPct val="65000"/>
              <a:buFont typeface="Wingdings" panose="05000000000000000000" pitchFamily="2" charset="2"/>
              <a:buChar char="u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Carry Skip Adder</a:t>
            </a:r>
          </a:p>
        </p:txBody>
      </p:sp>
    </p:spTree>
    <p:extLst>
      <p:ext uri="{BB962C8B-B14F-4D97-AF65-F5344CB8AC3E}">
        <p14:creationId xmlns:p14="http://schemas.microsoft.com/office/powerpoint/2010/main" val="16630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RSA</a:t>
            </a:r>
            <a:endParaRPr lang="zh-TW" altLang="en-US" dirty="0">
              <a:latin typeface="Trebuchet MS" panose="020B0603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B09455D-1CB8-44FD-BECA-518019C7A611}"/>
              </a:ext>
            </a:extLst>
          </p:cNvPr>
          <p:cNvSpPr txBox="1">
            <a:spLocks/>
          </p:cNvSpPr>
          <p:nvPr/>
        </p:nvSpPr>
        <p:spPr>
          <a:xfrm>
            <a:off x="888349" y="1495379"/>
            <a:ext cx="8596668" cy="420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was public in 1977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surnames of Rivest, Shamir, Adleman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asymmetric cryptosystem / public-key cryptosystem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creates and publishes a public key based on two large prime numbers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 security of RSA relies on the practical difficulty of factoring the product of two large prime numbers</a:t>
            </a:r>
          </a:p>
          <a:p>
            <a:pPr>
              <a:buSzPct val="70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relatively slow algorithm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0D879761-3EF4-45DE-9238-B2E1687F6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60" y="4401262"/>
            <a:ext cx="2448249" cy="2161463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DE3AAC85-E0CD-4904-BDF3-7D34E374B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971" y="4500661"/>
            <a:ext cx="3143357" cy="2062064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4EDC3B59-23C3-42FA-8365-2F208BFB7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991" y="4587131"/>
            <a:ext cx="2878026" cy="1975594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7D9D0C00-5F1B-409A-AB78-D1B6DA53BC93}"/>
              </a:ext>
            </a:extLst>
          </p:cNvPr>
          <p:cNvSpPr/>
          <p:nvPr/>
        </p:nvSpPr>
        <p:spPr>
          <a:xfrm>
            <a:off x="2962383" y="5447717"/>
            <a:ext cx="187514" cy="167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20909680-3AEE-42E7-B1FF-B30C77EA639F}"/>
              </a:ext>
            </a:extLst>
          </p:cNvPr>
          <p:cNvSpPr/>
          <p:nvPr/>
        </p:nvSpPr>
        <p:spPr>
          <a:xfrm>
            <a:off x="6377402" y="5447717"/>
            <a:ext cx="187514" cy="167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985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7A9E9-F55A-4262-B29B-95308846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RSA</a:t>
            </a:r>
            <a:r>
              <a:rPr lang="zh-TW" altLang="en-US" dirty="0">
                <a:latin typeface="Trebuchet MS" panose="020B0603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Trebuchet MS" panose="020B0603020202020204" pitchFamily="34" charset="0"/>
                <a:ea typeface="微軟正黑體" panose="020B0604030504040204" pitchFamily="34" charset="-120"/>
              </a:rPr>
              <a:t>Dataflow</a:t>
            </a:r>
            <a:endParaRPr lang="zh-TW" altLang="en-US" dirty="0">
              <a:latin typeface="Trebuchet MS" panose="020B0603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6EDC6C9-00CB-492B-90A1-9AC380913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84" y="1562100"/>
            <a:ext cx="7104552" cy="494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86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RSA Encryption / Decryption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</p:spPr>
            <p:txBody>
              <a:bodyPr>
                <a:normAutofit/>
              </a:bodyPr>
              <a:lstStyle/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>
                    <a:solidFill>
                      <a:srgbClr val="202122"/>
                    </a:solidFill>
                    <a:latin typeface="Arial" panose="020B0604020202020204" pitchFamily="34" charset="0"/>
                  </a:rPr>
                  <a:t>Encryption</a:t>
                </a:r>
              </a:p>
              <a:p>
                <a:pPr marL="0" indent="0">
                  <a:buNone/>
                </a:pPr>
                <a:r>
                  <a:rPr lang="en-US" altLang="zh-TW" sz="2800" dirty="0">
                    <a:solidFill>
                      <a:srgbClr val="202122"/>
                    </a:solidFill>
                  </a:rPr>
                  <a:t>              </a:t>
                </a:r>
                <a14:m>
                  <m:oMath xmlns:m="http://schemas.openxmlformats.org/officeDocument/2006/math">
                    <m:r>
                      <a:rPr lang="en-US" altLang="zh-TW" sz="2800" b="0" i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TW" sz="2800" b="0" i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zh-TW" sz="2800" b="0" i="1" baseline="30000" dirty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TW" sz="2800" b="0" i="1" baseline="30000" dirty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800" b="0" i="1" dirty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TW" sz="2800" b="0" i="1" dirty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800" b="0" i="1" dirty="0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TW" sz="2800" b="0" i="1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800" b="0" i="1" smtClean="0">
                        <a:solidFill>
                          <a:srgbClr val="202122"/>
                        </a:solidFill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altLang="zh-TW" sz="2800" dirty="0">
                  <a:solidFill>
                    <a:srgbClr val="202122"/>
                  </a:solidFill>
                  <a:latin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altLang="zh-TW" dirty="0"/>
              </a:p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/>
                  <a:t>Decryption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                   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𝑐𝐷</m:t>
                      </m:r>
                      <m:r>
                        <a:rPr lang="en-US" altLang="zh-TW" sz="2800" b="0" i="1" baseline="30000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altLang="zh-TW" sz="2800" dirty="0">
                  <a:solidFill>
                    <a:srgbClr val="202122"/>
                  </a:solidFill>
                  <a:latin typeface="Arial" panose="020B0604020202020204" pitchFamily="34" charset="0"/>
                </a:endParaRPr>
              </a:p>
              <a:p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  <a:blipFill>
                <a:blip r:embed="rId3"/>
                <a:stretch>
                  <a:fillRect t="-87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3403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Modular Exponentiation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800" b="0" i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TW" sz="2800" b="0" i="1" baseline="30000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altLang="zh-TW" sz="2800" b="0" i="1" baseline="30000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800" b="0" i="1" dirty="0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solidFill>
                            <a:srgbClr val="202122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US" altLang="zh-TW" sz="2800" dirty="0">
                  <a:solidFill>
                    <a:srgbClr val="202122"/>
                  </a:solidFill>
                  <a:latin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altLang="zh-TW" dirty="0"/>
              </a:p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/>
                  <a:t>Direct method</a:t>
                </a:r>
              </a:p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/>
                  <a:t>Memory-efficient method</a:t>
                </a:r>
              </a:p>
              <a:p>
                <a:pPr lvl="1">
                  <a:buFont typeface="Wingdings" panose="05000000000000000000" pitchFamily="2" charset="2"/>
                  <a:buChar char="p"/>
                </a:pPr>
                <a:r>
                  <a:rPr lang="en-US" altLang="zh-TW" b="0" dirty="0"/>
                  <a:t>((…(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𝑀𝑚𝑜𝑑𝑁</m:t>
                        </m:r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𝑀𝑚𝑜𝑑𝑁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𝑀𝑚𝑜𝑑𝑁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)……)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𝑚𝑜𝑑𝑁</m:t>
                    </m:r>
                  </m:oMath>
                </a14:m>
                <a:endParaRPr lang="en-US" altLang="zh-TW" dirty="0"/>
              </a:p>
              <a:p>
                <a:endParaRPr lang="en-US" altLang="zh-TW" dirty="0"/>
              </a:p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/>
                  <a:t>Montgomery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Algorithm</a:t>
                </a: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933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Montgomery Algorithms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</p:spPr>
            <p:txBody>
              <a:bodyPr>
                <a:normAutofit/>
              </a:bodyPr>
              <a:lstStyle/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dirty="0"/>
                  <a:t>Montgomery multiplication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20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sz="320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TW" sz="3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TW" sz="320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32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sz="32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TW" sz="32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TW" sz="3200" i="1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TW" sz="32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32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TW" sz="32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dirty="0"/>
              </a:p>
              <a:p>
                <a:pPr marL="0" indent="0">
                  <a:lnSpc>
                    <a:spcPct val="2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altLang="zh-TW" sz="1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en-US" altLang="zh-TW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lnSpc>
                    <a:spcPct val="2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l-GR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TW" sz="1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lnSpc>
                    <a:spcPct val="2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𝑤h𝑖𝑐h</m:t>
                      </m:r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&lt;2</m:t>
                      </m:r>
                      <m:r>
                        <a:rPr lang="en-US" altLang="zh-TW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altLang="zh-TW" sz="1800" dirty="0"/>
              </a:p>
              <a:p>
                <a:pPr marL="0" indent="0">
                  <a:buNone/>
                </a:pPr>
                <a:endParaRPr lang="en-US" altLang="zh-TW" dirty="0"/>
              </a:p>
              <a:p>
                <a:pPr>
                  <a:buSzPct val="70000"/>
                  <a:buFont typeface="Wingdings" panose="05000000000000000000" pitchFamily="2" charset="2"/>
                  <a:buChar char="l"/>
                </a:pPr>
                <a:r>
                  <a:rPr lang="en-US" altLang="zh-TW" b="0" dirty="0"/>
                  <a:t>((…(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𝑀𝑚𝑜𝑑𝑁</m:t>
                        </m:r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𝑀𝑚𝑜𝑑𝑁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𝑀𝑚𝑜𝑑𝑁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)……)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𝑚𝑜𝑑𝑁</m:t>
                    </m:r>
                  </m:oMath>
                </a14:m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DBAD509-FE87-4E5B-9249-CE58BFDC9A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88349" y="1930400"/>
                <a:ext cx="8596668" cy="4202514"/>
              </a:xfrm>
              <a:blipFill>
                <a:blip r:embed="rId3"/>
                <a:stretch>
                  <a:fillRect t="-10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4813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9F775B-CBEB-4D50-B252-EFE135C5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Fast Exponentiation</a:t>
            </a:r>
          </a:p>
        </p:txBody>
      </p:sp>
      <p:pic>
        <p:nvPicPr>
          <p:cNvPr id="4098" name="Picture 2" descr="http://imgconvert.csdnimg.cn/aHR0cHM6Ly9pbWcyMDIwLmNuYmxvZ3MuY29tL2Jsb2cvMTUxNjExNy8yMDIwMDQvMTUxNjExNy0yMDIwMDQyNTE3NDMzNDAyMy03Nzk4MTM0NjMucG5n?x-oss-process=image/format,png">
            <a:extLst>
              <a:ext uri="{FF2B5EF4-FFF2-40B4-BE49-F238E27FC236}">
                <a16:creationId xmlns:a16="http://schemas.microsoft.com/office/drawing/2014/main" id="{2A798960-552E-47BF-8291-555BF70D0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26" y="1745314"/>
            <a:ext cx="5884240" cy="450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7F31F05D-1EF5-4E48-B51C-79B0806E040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908118" y="3429000"/>
              <a:ext cx="4461780" cy="228229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57290">
                      <a:extLst>
                        <a:ext uri="{9D8B030D-6E8A-4147-A177-3AD203B41FA5}">
                          <a16:colId xmlns:a16="http://schemas.microsoft.com/office/drawing/2014/main" val="3729972466"/>
                        </a:ext>
                      </a:extLst>
                    </a:gridCol>
                    <a:gridCol w="1852245">
                      <a:extLst>
                        <a:ext uri="{9D8B030D-6E8A-4147-A177-3AD203B41FA5}">
                          <a16:colId xmlns:a16="http://schemas.microsoft.com/office/drawing/2014/main" val="2269918686"/>
                        </a:ext>
                      </a:extLst>
                    </a:gridCol>
                    <a:gridCol w="1852245">
                      <a:extLst>
                        <a:ext uri="{9D8B030D-6E8A-4147-A177-3AD203B41FA5}">
                          <a16:colId xmlns:a16="http://schemas.microsoft.com/office/drawing/2014/main" val="2699905152"/>
                        </a:ext>
                      </a:extLst>
                    </a:gridCol>
                  </a:tblGrid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i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t</a:t>
                          </a:r>
                          <a:r>
                            <a:rPr lang="en-US" altLang="zh-TW" baseline="-25000" dirty="0" err="1"/>
                            <a:t>i</a:t>
                          </a:r>
                          <a:endParaRPr lang="zh-TW" altLang="en-US" baseline="-25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y</a:t>
                          </a:r>
                          <a:r>
                            <a:rPr lang="en-US" altLang="zh-TW" baseline="-25000" dirty="0" err="1"/>
                            <a:t>i</a:t>
                          </a:r>
                          <a:r>
                            <a:rPr lang="en-US" altLang="zh-TW" dirty="0"/>
                            <a:t>==1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80763618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3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1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1 = 1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1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 = C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4646290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2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 = C</a:t>
                          </a:r>
                          <a:r>
                            <a:rPr lang="en-US" altLang="zh-TW" baseline="30000" dirty="0"/>
                            <a:t>2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:r>
                            <a:rPr lang="en-US" altLang="zh-TW" baseline="30000" dirty="0"/>
                            <a:t>2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 = C</a:t>
                          </a:r>
                          <a:r>
                            <a:rPr lang="en-US" altLang="zh-TW" baseline="30000" dirty="0"/>
                            <a:t>3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3313279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1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:r>
                            <a:rPr lang="en-US" altLang="zh-TW" baseline="30000" dirty="0"/>
                            <a:t>3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</a:t>
                          </a:r>
                          <a:r>
                            <a:rPr lang="en-US" altLang="zh-TW" baseline="30000" dirty="0"/>
                            <a:t>3</a:t>
                          </a:r>
                          <a:r>
                            <a:rPr lang="en-US" altLang="zh-TW" baseline="0" dirty="0"/>
                            <a:t> = C</a:t>
                          </a:r>
                          <a:r>
                            <a:rPr lang="en-US" altLang="zh-TW" baseline="30000" dirty="0"/>
                            <a:t>6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:r>
                            <a:rPr lang="en-US" altLang="zh-TW" baseline="30000" dirty="0"/>
                            <a:t>6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 = C</a:t>
                          </a:r>
                          <a:r>
                            <a:rPr lang="en-US" altLang="zh-TW" baseline="30000" dirty="0"/>
                            <a:t>7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5571483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0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:r>
                            <a:rPr lang="en-US" altLang="zh-TW" baseline="30000" dirty="0"/>
                            <a:t>7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</a:t>
                          </a:r>
                          <a:r>
                            <a:rPr lang="en-US" altLang="zh-TW" baseline="30000" dirty="0"/>
                            <a:t>7</a:t>
                          </a:r>
                          <a:r>
                            <a:rPr lang="en-US" altLang="zh-TW" baseline="0" dirty="0"/>
                            <a:t> = C</a:t>
                          </a:r>
                          <a:r>
                            <a:rPr lang="en-US" altLang="zh-TW" baseline="30000" dirty="0"/>
                            <a:t>14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</a:t>
                          </a:r>
                          <a:r>
                            <a:rPr lang="en-US" altLang="zh-TW" baseline="-25000" dirty="0"/>
                            <a:t> </a:t>
                          </a:r>
                          <a:r>
                            <a:rPr lang="en-US" altLang="zh-TW" baseline="0" dirty="0"/>
                            <a:t>= C</a:t>
                          </a:r>
                          <a:r>
                            <a:rPr lang="en-US" altLang="zh-TW" baseline="30000" dirty="0"/>
                            <a:t>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oMath>
                          </a14:m>
                          <a:r>
                            <a:rPr lang="en-US" altLang="zh-TW" baseline="0" dirty="0"/>
                            <a:t>C = C</a:t>
                          </a:r>
                          <a:r>
                            <a:rPr lang="en-US" altLang="zh-TW" baseline="30000" dirty="0"/>
                            <a:t>15</a:t>
                          </a:r>
                          <a:endParaRPr lang="zh-TW" altLang="en-US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118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7F31F05D-1EF5-4E48-B51C-79B0806E04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2606355"/>
                  </p:ext>
                </p:extLst>
              </p:nvPr>
            </p:nvGraphicFramePr>
            <p:xfrm>
              <a:off x="5908118" y="3429000"/>
              <a:ext cx="4461780" cy="228229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57290">
                      <a:extLst>
                        <a:ext uri="{9D8B030D-6E8A-4147-A177-3AD203B41FA5}">
                          <a16:colId xmlns:a16="http://schemas.microsoft.com/office/drawing/2014/main" val="3729972466"/>
                        </a:ext>
                      </a:extLst>
                    </a:gridCol>
                    <a:gridCol w="1852245">
                      <a:extLst>
                        <a:ext uri="{9D8B030D-6E8A-4147-A177-3AD203B41FA5}">
                          <a16:colId xmlns:a16="http://schemas.microsoft.com/office/drawing/2014/main" val="2269918686"/>
                        </a:ext>
                      </a:extLst>
                    </a:gridCol>
                    <a:gridCol w="1852245">
                      <a:extLst>
                        <a:ext uri="{9D8B030D-6E8A-4147-A177-3AD203B41FA5}">
                          <a16:colId xmlns:a16="http://schemas.microsoft.com/office/drawing/2014/main" val="2699905152"/>
                        </a:ext>
                      </a:extLst>
                    </a:gridCol>
                  </a:tblGrid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i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t</a:t>
                          </a:r>
                          <a:r>
                            <a:rPr lang="en-US" altLang="zh-TW" baseline="-25000" dirty="0" err="1"/>
                            <a:t>i</a:t>
                          </a:r>
                          <a:endParaRPr lang="zh-TW" altLang="en-US" baseline="-25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err="1"/>
                            <a:t>y</a:t>
                          </a:r>
                          <a:r>
                            <a:rPr lang="en-US" altLang="zh-TW" baseline="-25000" dirty="0" err="1"/>
                            <a:t>i</a:t>
                          </a:r>
                          <a:r>
                            <a:rPr lang="en-US" altLang="zh-TW" dirty="0"/>
                            <a:t>==1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80763618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3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40984" t="-108000" r="-100984" b="-302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41447" t="-108000" r="-1316" b="-302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4646290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2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40984" t="-208000" r="-100984" b="-202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41447" t="-208000" r="-1316" b="-202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23313279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1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40984" t="-308000" r="-100984" b="-102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41447" t="-308000" r="-1316" b="-102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15571483"/>
                      </a:ext>
                    </a:extLst>
                  </a:tr>
                  <a:tr h="4564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0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40984" t="-408000" r="-100984" b="-2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41447" t="-408000" r="-1316" b="-2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91118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A4E4009-E078-464E-B4AA-FA186AF1118E}"/>
                  </a:ext>
                </a:extLst>
              </p:cNvPr>
              <p:cNvSpPr/>
              <p:nvPr/>
            </p:nvSpPr>
            <p:spPr>
              <a:xfrm>
                <a:off x="7196106" y="2497686"/>
                <a:ext cx="3093405" cy="5280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TW" sz="2800" i="1">
                            <a:latin typeface="Cambria Math" panose="02040503050406030204" pitchFamily="18" charset="0"/>
                          </a:rPr>
                          <m:t>15</m:t>
                        </m:r>
                      </m:sup>
                    </m:sSup>
                  </m:oMath>
                </a14:m>
                <a:r>
                  <a:rPr lang="en-US" altLang="zh-TW" sz="2000" dirty="0"/>
                  <a:t>, </a:t>
                </a:r>
                <a:r>
                  <a:rPr lang="en-US" altLang="zh-TW" sz="2200" dirty="0"/>
                  <a:t>15</a:t>
                </a:r>
                <a:r>
                  <a:rPr lang="en-US" altLang="zh-TW" sz="2200" baseline="-25000" dirty="0"/>
                  <a:t>10</a:t>
                </a:r>
                <a:r>
                  <a:rPr lang="en-US" altLang="zh-TW" sz="2200" dirty="0"/>
                  <a:t> = 1111</a:t>
                </a:r>
                <a:r>
                  <a:rPr lang="en-US" altLang="zh-TW" sz="2200" baseline="-25000" dirty="0"/>
                  <a:t>2</a:t>
                </a: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6A4E4009-E078-464E-B4AA-FA186AF111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6106" y="2497686"/>
                <a:ext cx="3093405" cy="528093"/>
              </a:xfrm>
              <a:prstGeom prst="rect">
                <a:avLst/>
              </a:prstGeom>
              <a:blipFill>
                <a:blip r:embed="rId4"/>
                <a:stretch>
                  <a:fillRect b="-197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箭號: 向下 8">
            <a:extLst>
              <a:ext uri="{FF2B5EF4-FFF2-40B4-BE49-F238E27FC236}">
                <a16:creationId xmlns:a16="http://schemas.microsoft.com/office/drawing/2014/main" id="{B4ABE984-4F34-4013-8C25-FC1D8CCAB5C2}"/>
              </a:ext>
            </a:extLst>
          </p:cNvPr>
          <p:cNvSpPr/>
          <p:nvPr/>
        </p:nvSpPr>
        <p:spPr>
          <a:xfrm rot="1727339">
            <a:off x="7565419" y="3104964"/>
            <a:ext cx="185139" cy="244851"/>
          </a:xfrm>
          <a:prstGeom prst="downArrow">
            <a:avLst>
              <a:gd name="adj1" fmla="val 45786"/>
              <a:gd name="adj2" fmla="val 643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1876782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27749</TotalTime>
  <Words>1233</Words>
  <Application>Microsoft Office PowerPoint</Application>
  <PresentationFormat>寬螢幕</PresentationFormat>
  <Paragraphs>213</Paragraphs>
  <Slides>26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Arial</vt:lpstr>
      <vt:lpstr>Arial</vt:lpstr>
      <vt:lpstr>Calibri</vt:lpstr>
      <vt:lpstr>Cambria Math</vt:lpstr>
      <vt:lpstr>Trebuchet MS</vt:lpstr>
      <vt:lpstr>Wingdings</vt:lpstr>
      <vt:lpstr>Wingdings 3</vt:lpstr>
      <vt:lpstr>多面向</vt:lpstr>
      <vt:lpstr>個人簡歷與作品</vt:lpstr>
      <vt:lpstr>個人簡介</vt:lpstr>
      <vt:lpstr>論文研究 -- RSA</vt:lpstr>
      <vt:lpstr>RSA</vt:lpstr>
      <vt:lpstr>RSA Dataflow</vt:lpstr>
      <vt:lpstr>RSA Encryption / Decryption</vt:lpstr>
      <vt:lpstr>Modular Exponentiation</vt:lpstr>
      <vt:lpstr>Montgomery Algorithms</vt:lpstr>
      <vt:lpstr>Fast Exponentiation</vt:lpstr>
      <vt:lpstr>Montgomery Exponentiation</vt:lpstr>
      <vt:lpstr>RSA FSM</vt:lpstr>
      <vt:lpstr>Adders</vt:lpstr>
      <vt:lpstr>Carry-Select Adder</vt:lpstr>
      <vt:lpstr>Carry-skip adder / Carry-bypass adder</vt:lpstr>
      <vt:lpstr>Carry-skip adder / Carry-bypass adder </vt:lpstr>
      <vt:lpstr>RSA result (currently)</vt:lpstr>
      <vt:lpstr>教育性晶片下線   -- Advanced Encryption Standard (AES) </vt:lpstr>
      <vt:lpstr>AES Flowchart &amp; Architecture </vt:lpstr>
      <vt:lpstr>AES Functions</vt:lpstr>
      <vt:lpstr>Testing Pattern</vt:lpstr>
      <vt:lpstr>Simulation Result</vt:lpstr>
      <vt:lpstr>Specification</vt:lpstr>
      <vt:lpstr>研究所課程 - FPGA系統設計實務   -- 16-bit RISC Implementation</vt:lpstr>
      <vt:lpstr>16-bit RISC Implementation</vt:lpstr>
      <vt:lpstr>其他專業成果與證書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個人簡歷與作品</dc:title>
  <dc:creator>Olly</dc:creator>
  <cp:lastModifiedBy>Olly</cp:lastModifiedBy>
  <cp:revision>36</cp:revision>
  <dcterms:created xsi:type="dcterms:W3CDTF">2022-09-23T08:41:35Z</dcterms:created>
  <dcterms:modified xsi:type="dcterms:W3CDTF">2022-10-24T15:48:29Z</dcterms:modified>
</cp:coreProperties>
</file>

<file path=docProps/thumbnail.jpeg>
</file>